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5" r:id="rId7"/>
    <p:sldId id="266" r:id="rId8"/>
    <p:sldId id="264" r:id="rId9"/>
    <p:sldId id="274" r:id="rId10"/>
    <p:sldId id="267" r:id="rId11"/>
    <p:sldId id="272" r:id="rId12"/>
    <p:sldId id="273" r:id="rId13"/>
    <p:sldId id="271" r:id="rId14"/>
    <p:sldId id="276" r:id="rId15"/>
    <p:sldId id="277" r:id="rId16"/>
    <p:sldId id="278" r:id="rId17"/>
    <p:sldId id="268" r:id="rId18"/>
    <p:sldId id="269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4E8C6-F986-49F9-877F-94B08FA235E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AD0E6-9736-493B-B06E-6FCC57A0C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3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82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68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74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19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3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96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1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8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77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0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1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0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2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77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67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2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33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7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45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9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7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0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9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05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85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4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7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5FC6A-AA36-4515-A91B-AACA27BCBB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AFAD-A8A0-4F7E-A4EC-BBBADA0EF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33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727" y="2263765"/>
            <a:ext cx="101990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000" b="1" dirty="0" smtClean="0">
                <a:solidFill>
                  <a:srgbClr val="00586F"/>
                </a:solidFill>
              </a:rPr>
              <a:t>PHÂN TÍCH PHẦN MỀM QUẢN LÝ </a:t>
            </a:r>
            <a:r>
              <a:rPr lang="en-US" sz="3000" b="1" dirty="0">
                <a:solidFill>
                  <a:srgbClr val="00586F"/>
                </a:solidFill>
              </a:rPr>
              <a:t>TÀI</a:t>
            </a:r>
            <a:r>
              <a:rPr lang="en-US" sz="3000" b="1" dirty="0" smtClean="0">
                <a:solidFill>
                  <a:srgbClr val="00586F"/>
                </a:solidFill>
              </a:rPr>
              <a:t> CHÍNH CÁ NHÂN </a:t>
            </a:r>
          </a:p>
          <a:p>
            <a:pPr lvl="0"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3000" b="1" dirty="0" smtClean="0">
                <a:solidFill>
                  <a:srgbClr val="00586F"/>
                </a:solidFill>
              </a:rPr>
              <a:t>– TÍCH HỢP TRỢ LÝ ẢO THÔNG MINH</a:t>
            </a:r>
          </a:p>
          <a:p>
            <a:pPr lvl="0"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500" b="1" dirty="0" smtClean="0">
                <a:solidFill>
                  <a:srgbClr val="00586F"/>
                </a:solidFill>
              </a:rPr>
              <a:t>ANALYSIS OF PERSONAL FINANCE MANAGEMENT SOFTWARE </a:t>
            </a:r>
          </a:p>
          <a:p>
            <a:pPr lvl="0"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500" b="1" dirty="0" smtClean="0">
                <a:solidFill>
                  <a:srgbClr val="00586F"/>
                </a:solidFill>
              </a:rPr>
              <a:t>– INTEGRATION OF INTELLIGENT VIRTUAL ASSISTANT</a:t>
            </a:r>
            <a:endParaRPr lang="en-US" sz="2500" b="1" dirty="0">
              <a:solidFill>
                <a:srgbClr val="0058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3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Context Diagram 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521" y="1434001"/>
            <a:ext cx="5110495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03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Use Case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PlantUML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60" b="73068"/>
          <a:stretch/>
        </p:blipFill>
        <p:spPr bwMode="auto">
          <a:xfrm>
            <a:off x="629112" y="1713474"/>
            <a:ext cx="4434354" cy="339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lantUML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3"/>
          <a:stretch/>
        </p:blipFill>
        <p:spPr bwMode="auto">
          <a:xfrm>
            <a:off x="5222240" y="267263"/>
            <a:ext cx="5764953" cy="628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0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Sơ</a:t>
            </a:r>
            <a:r>
              <a:rPr lang="en-US" dirty="0" smtClean="0"/>
              <a:t> </a:t>
            </a:r>
            <a:r>
              <a:rPr lang="en-US" dirty="0" err="1" smtClean="0"/>
              <a:t>đồ</a:t>
            </a:r>
            <a:r>
              <a:rPr lang="en-US" dirty="0" smtClean="0"/>
              <a:t> Use Case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68" y="2486157"/>
            <a:ext cx="11766616" cy="229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21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PlantUML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495" y="1083529"/>
            <a:ext cx="5916239" cy="525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57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8" y="1218295"/>
            <a:ext cx="5978296" cy="2449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08" y="1285576"/>
            <a:ext cx="5220692" cy="2314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30" y="3965054"/>
            <a:ext cx="6145972" cy="2503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591" y="4560043"/>
            <a:ext cx="5526126" cy="171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8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627329"/>
            <a:ext cx="4795520" cy="35312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548" y="2079302"/>
            <a:ext cx="5933160" cy="285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684" y="417240"/>
            <a:ext cx="5953956" cy="61444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6400" y="1227323"/>
            <a:ext cx="4988560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Ghi</a:t>
            </a:r>
            <a:r>
              <a:rPr lang="en-US" sz="1600" b="1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chú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:</a:t>
            </a:r>
          </a:p>
          <a:p>
            <a:pPr marL="342900" lvl="0" indent="-342900" fontAlgn="auto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>
                <a:latin typeface="Myriad Pro" panose="020B0503030403020204"/>
                <a:ea typeface="Times New Roman" panose="02020603050405020304" pitchFamily="18" charset="0"/>
              </a:rPr>
              <a:t>Gamification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Tích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hợp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vào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Thêm</a:t>
            </a:r>
            <a:r>
              <a:rPr lang="en-US" sz="1600" b="1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giao</a:t>
            </a:r>
            <a:r>
              <a:rPr lang="en-US" sz="1600" b="1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để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khuyến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khích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ghi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chép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.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Người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dùng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huy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hiệu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khi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đạt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chuỗi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7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ngày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ghi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chép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liên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tục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và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điểm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thưởng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(10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điểm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/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ngày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đổi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ưu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đãi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premium 50.000 VNĐ/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tháng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).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Hỗ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trợ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KPI “70%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ghi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≥5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giao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dịch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/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tuần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”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và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retention 50%.</a:t>
            </a:r>
            <a:endParaRPr lang="en-US" sz="1600" dirty="0">
              <a:latin typeface="Myriad Pro" panose="020B0503030403020204"/>
              <a:ea typeface="Calibri" panose="020F0502020204030204" pitchFamily="34" charset="0"/>
            </a:endParaRPr>
          </a:p>
          <a:p>
            <a:pPr marL="342900" lvl="0" indent="-342900" fontAlgn="auto">
              <a:lnSpc>
                <a:spcPct val="1500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600" b="1" dirty="0" err="1" smtClean="0">
                <a:latin typeface="Myriad Pro" panose="020B0503030403020204"/>
                <a:ea typeface="Times New Roman" panose="02020603050405020304" pitchFamily="18" charset="0"/>
              </a:rPr>
              <a:t>Trường</a:t>
            </a:r>
            <a:r>
              <a:rPr lang="en-US" sz="1600" b="1" dirty="0" smtClean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hợp</a:t>
            </a:r>
            <a:r>
              <a:rPr lang="en-US" sz="1600" b="1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ngoại</a:t>
            </a:r>
            <a:r>
              <a:rPr lang="en-US" sz="1600" b="1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Myriad Pro" panose="020B0503030403020204"/>
                <a:ea typeface="Times New Roman" panose="02020603050405020304" pitchFamily="18" charset="0"/>
              </a:rPr>
              <a:t>lệ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: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Bổ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sung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cho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tất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cả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chức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năng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để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hỗ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trợ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QA/developer (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lỗi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nhập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sai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xung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đột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dữ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Myriad Pro" panose="020B0503030403020204"/>
                <a:ea typeface="Times New Roman" panose="02020603050405020304" pitchFamily="18" charset="0"/>
              </a:rPr>
              <a:t>liệu</a:t>
            </a:r>
            <a:r>
              <a:rPr lang="en-US" sz="1600" dirty="0">
                <a:latin typeface="Myriad Pro" panose="020B0503030403020204"/>
                <a:ea typeface="Times New Roman" panose="02020603050405020304" pitchFamily="18" charset="0"/>
              </a:rPr>
              <a:t>, v.v.).</a:t>
            </a:r>
            <a:endParaRPr lang="en-US" sz="1600" dirty="0">
              <a:latin typeface="Myriad Pro" panose="020B0503030403020204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6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Journey Map 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633889"/>
              </p:ext>
            </p:extLst>
          </p:nvPr>
        </p:nvGraphicFramePr>
        <p:xfrm>
          <a:off x="292668" y="1192377"/>
          <a:ext cx="11371012" cy="52992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0852">
                  <a:extLst>
                    <a:ext uri="{9D8B030D-6E8A-4147-A177-3AD203B41FA5}">
                      <a16:colId xmlns:a16="http://schemas.microsoft.com/office/drawing/2014/main" val="1242509386"/>
                    </a:ext>
                  </a:extLst>
                </a:gridCol>
                <a:gridCol w="1397546">
                  <a:extLst>
                    <a:ext uri="{9D8B030D-6E8A-4147-A177-3AD203B41FA5}">
                      <a16:colId xmlns:a16="http://schemas.microsoft.com/office/drawing/2014/main" val="2374222158"/>
                    </a:ext>
                  </a:extLst>
                </a:gridCol>
                <a:gridCol w="1955254">
                  <a:extLst>
                    <a:ext uri="{9D8B030D-6E8A-4147-A177-3AD203B41FA5}">
                      <a16:colId xmlns:a16="http://schemas.microsoft.com/office/drawing/2014/main" val="2286589651"/>
                    </a:ext>
                  </a:extLst>
                </a:gridCol>
                <a:gridCol w="2204720">
                  <a:extLst>
                    <a:ext uri="{9D8B030D-6E8A-4147-A177-3AD203B41FA5}">
                      <a16:colId xmlns:a16="http://schemas.microsoft.com/office/drawing/2014/main" val="225337122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28618101"/>
                    </a:ext>
                  </a:extLst>
                </a:gridCol>
                <a:gridCol w="3596640">
                  <a:extLst>
                    <a:ext uri="{9D8B030D-6E8A-4147-A177-3AD203B41FA5}">
                      <a16:colId xmlns:a16="http://schemas.microsoft.com/office/drawing/2014/main" val="869310088"/>
                    </a:ext>
                  </a:extLst>
                </a:gridCol>
              </a:tblGrid>
              <a:tr h="2565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Giai đoạn</a:t>
                      </a:r>
                      <a:endParaRPr lang="en-US" sz="140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Touchpoints</a:t>
                      </a:r>
                      <a:endParaRPr lang="en-US" sz="1400" dirty="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Hành động</a:t>
                      </a:r>
                      <a:endParaRPr lang="en-US" sz="140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Pain Points</a:t>
                      </a:r>
                      <a:endParaRPr lang="en-US" sz="140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Cảm xúc</a:t>
                      </a:r>
                      <a:endParaRPr lang="en-US" sz="140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Giải pháp</a:t>
                      </a:r>
                      <a:endParaRPr lang="en-US" sz="140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70094"/>
                  </a:ext>
                </a:extLst>
              </a:tr>
              <a:tr h="49649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Khám phá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Quảng cáo TikTok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Xem quảng cáo về app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 chắc app dễ dùng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Hào hứng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Video demo ngắn, nhấn mạnh tính năng PVA.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856906"/>
                  </a:ext>
                </a:extLst>
              </a:tr>
              <a:tr h="100606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Onboarding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Màn hình đăng ký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Đăng ký bằng email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Tốn thời gian nhập thông tin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 lắng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Onboarding &lt;5 phút, đăng nhập Google. </a:t>
                      </a: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PVA chào mừng: “Chào Linh! Tôi sẽ giúp bạn thiết lập ngân sách. Bắt đầu nào?”</a:t>
                      </a: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0694796"/>
                  </a:ext>
                </a:extLst>
              </a:tr>
              <a:tr h="7477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Ghi chép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Nút “Ghi nhanh”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Nhập giao dịch ăn uống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Quên ghi hoặc nhập sai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Bực bội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Nhập &lt;10 giây, gợi ý danh mục. </a:t>
                      </a: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PVA nhắc: “Hôm nay bạn chi gì? Nói tôi nghe!”</a:t>
                      </a: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2288814"/>
                  </a:ext>
                </a:extLst>
              </a:tr>
              <a:tr h="751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Đặt hạn mức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Màn hình hạn mức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Đặt ngân sách ăn uống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 biết đặt bao nhiêu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 lắng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Gợi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dựa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lịch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PVA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gợi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ý: “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Dựa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trên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bạn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nên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đặt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500k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cho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ăn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uống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?”</a:t>
                      </a:r>
                      <a:endParaRPr lang="en-US" sz="1400" dirty="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315473"/>
                  </a:ext>
                </a:extLst>
              </a:tr>
              <a:tr h="751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Phân tích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Biểu đồ báo cáo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Xem chi tiêu tháng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Báo cáo khó hiểu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Tò mò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Biểu đồ đơn giản, chú thích. </a:t>
                      </a:r>
                      <a:r>
                        <a:rPr lang="en-US" sz="1400" b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PVA giải thích: “Bạn chi 1 triệu cho ăn uống. Muốn tôi phân tích thêm?”</a:t>
                      </a: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907648"/>
                  </a:ext>
                </a:extLst>
              </a:tr>
              <a:tr h="75150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Đồng bộ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Màn hình đồng bộ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Đồng bộ offline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Lỗi đồng bộ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 lắng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Cảnh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lỗi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cục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1400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PVA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“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Dữ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liệu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offline.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Tôi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sẽ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đồng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bộ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b="1" dirty="0" err="1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mạng</a:t>
                      </a:r>
                      <a:r>
                        <a:rPr lang="en-US" sz="1400" b="1" dirty="0">
                          <a:effectLst/>
                          <a:latin typeface="Myriad Pro" panose="020B0503030403020204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!”</a:t>
                      </a:r>
                      <a:endParaRPr lang="en-US" sz="1400" dirty="0">
                        <a:effectLst/>
                        <a:latin typeface="Myriad Pro" panose="020B05030304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61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3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tắc</a:t>
            </a:r>
            <a:r>
              <a:rPr lang="en-US" dirty="0" smtClean="0"/>
              <a:t> </a:t>
            </a:r>
            <a:r>
              <a:rPr lang="en-US" dirty="0" err="1" smtClean="0"/>
              <a:t>nghiệp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29112" y="13144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&gt; 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đúng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: ≥ 8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sai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5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lần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→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khóa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/mm/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yyyy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âm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ký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Cho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phép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ngân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hạng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mục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truy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03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5436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KPI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&amp;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(Product </a:t>
            </a:r>
            <a:r>
              <a:rPr lang="en-US" dirty="0" smtClean="0"/>
              <a:t>Metrics)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72299"/>
              </p:ext>
            </p:extLst>
          </p:nvPr>
        </p:nvGraphicFramePr>
        <p:xfrm>
          <a:off x="1513795" y="1542574"/>
          <a:ext cx="8780145" cy="40962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7520">
                  <a:extLst>
                    <a:ext uri="{9D8B030D-6E8A-4147-A177-3AD203B41FA5}">
                      <a16:colId xmlns:a16="http://schemas.microsoft.com/office/drawing/2014/main" val="1614504183"/>
                    </a:ext>
                  </a:extLst>
                </a:gridCol>
                <a:gridCol w="1331577">
                  <a:extLst>
                    <a:ext uri="{9D8B030D-6E8A-4147-A177-3AD203B41FA5}">
                      <a16:colId xmlns:a16="http://schemas.microsoft.com/office/drawing/2014/main" val="1583558402"/>
                    </a:ext>
                  </a:extLst>
                </a:gridCol>
                <a:gridCol w="2395524">
                  <a:extLst>
                    <a:ext uri="{9D8B030D-6E8A-4147-A177-3AD203B41FA5}">
                      <a16:colId xmlns:a16="http://schemas.microsoft.com/office/drawing/2014/main" val="3881741485"/>
                    </a:ext>
                  </a:extLst>
                </a:gridCol>
                <a:gridCol w="2395524">
                  <a:extLst>
                    <a:ext uri="{9D8B030D-6E8A-4147-A177-3AD203B41FA5}">
                      <a16:colId xmlns:a16="http://schemas.microsoft.com/office/drawing/2014/main" val="539221098"/>
                    </a:ext>
                  </a:extLst>
                </a:gridCol>
              </a:tblGrid>
              <a:tr h="35688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KPI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Mục tiê</a:t>
                      </a:r>
                      <a:r>
                        <a:rPr lang="vi-VN" sz="1200">
                          <a:effectLst/>
                        </a:rPr>
                        <a:t>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Phương pháp đo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Benchmark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106698"/>
                  </a:ext>
                </a:extLst>
              </a:tr>
              <a:tr h="756395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 người ghi ≥5 giao dịch/tuần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Firebase Analytics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MoneyLover: 60%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524686"/>
                  </a:ext>
                </a:extLst>
              </a:tr>
              <a:tr h="756395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 người thiết lập hạn mức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Firebase Analytics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9427311"/>
                  </a:ext>
                </a:extLst>
              </a:tr>
              <a:tr h="756395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Tỷ lệ giữ chân sau 7 ngày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50%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Google Analytics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Ngành fintech: 40% (Appsflyer 2024)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4348195"/>
                  </a:ext>
                </a:extLst>
              </a:tr>
              <a:tr h="356881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UX score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&gt;4.0/5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Khảo sát Google Forms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7350268"/>
                  </a:ext>
                </a:extLst>
              </a:tr>
              <a:tr h="756395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 giao dịch đồng bộ thành công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99%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hệ thống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N/A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0706270"/>
                  </a:ext>
                </a:extLst>
              </a:tr>
              <a:tr h="356881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% vụ vi phạm dữ liệu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vi-VN" sz="1200">
                          <a:effectLst/>
                        </a:rPr>
                        <a:t>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Audit bảo mật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N/A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0781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78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>
            <a:extLst>
              <a:ext uri="{FF2B5EF4-FFF2-40B4-BE49-F238E27FC236}">
                <a16:creationId xmlns:a16="http://schemas.microsoft.com/office/drawing/2014/main" id="{626DC73E-8811-FC38-26D6-96E252E1A8DA}"/>
              </a:ext>
            </a:extLst>
          </p:cNvPr>
          <p:cNvSpPr/>
          <p:nvPr/>
        </p:nvSpPr>
        <p:spPr>
          <a:xfrm>
            <a:off x="1199414" y="1550252"/>
            <a:ext cx="10978963" cy="3757496"/>
          </a:xfrm>
          <a:prstGeom prst="rect">
            <a:avLst/>
          </a:prstGeom>
          <a:solidFill>
            <a:srgbClr val="01596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Rectangle 81">
            <a:extLst>
              <a:ext uri="{FF2B5EF4-FFF2-40B4-BE49-F238E27FC236}">
                <a16:creationId xmlns:a16="http://schemas.microsoft.com/office/drawing/2014/main" id="{4ACF112A-316D-4A3A-A6D2-87E90CEEF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6400800" cy="74771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Nội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 dung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trình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bày</a:t>
            </a:r>
            <a:endParaRPr lang="en-US" sz="4000" b="1" dirty="0">
              <a:solidFill>
                <a:schemeClr val="accent5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E49D-B62F-472B-B925-F8930FEB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800" b="1" kern="1200">
                <a:solidFill>
                  <a:srgbClr val="6B6B6B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2C73E-B3A2-4280-A17F-24317282A06B}" type="slidenum">
              <a:rPr lang="en-IN" smtClean="0">
                <a:latin typeface="Myriad Pro" panose="020B0503030403020204" pitchFamily="34" charset="0"/>
              </a:rPr>
              <a:pPr/>
              <a:t>2</a:t>
            </a:fld>
            <a:endParaRPr lang="en-IN">
              <a:latin typeface="Myriad Pro" panose="020B0503030403020204" pitchFamily="34" charset="0"/>
            </a:endParaRPr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EDB822A4-B0F6-F143-B6E1-4AAC82C5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90" y="1793908"/>
            <a:ext cx="594360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Tổng</a:t>
            </a:r>
            <a:r>
              <a:rPr lang="en-US" sz="2800" dirty="0">
                <a:solidFill>
                  <a:schemeClr val="bg1"/>
                </a:solidFill>
                <a:latin typeface="Myriad Pro (Headings)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quan</a:t>
            </a:r>
            <a:endParaRPr lang="en-US" sz="2800" dirty="0">
              <a:solidFill>
                <a:schemeClr val="bg1"/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Cơ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sở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lý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thuyết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Phân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tích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Thiết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kế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Tổng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kết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đánh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giá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0ACB7E1-7E64-D67C-076E-70ED658DF5C8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0"/>
            <a:ext cx="5654316" cy="6760673"/>
            <a:chOff x="0" y="0"/>
            <a:chExt cx="8603361" cy="1028674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E63F7D-DCFA-C018-3C7C-5A8F82A9DAC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80A8C4AC-0413-EFA5-5750-B60BC63804D1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-84"/>
            <a:ext cx="5654316" cy="6760673"/>
            <a:chOff x="0" y="0"/>
            <a:chExt cx="8603361" cy="10286746"/>
          </a:xfrm>
          <a:solidFill>
            <a:schemeClr val="accent5">
              <a:lumMod val="50000"/>
              <a:alpha val="63000"/>
            </a:schemeClr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F65EBE3-F7E3-B026-7867-2825134554F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0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4A28A4A-91D2-7B22-E224-B445467458A3}"/>
              </a:ext>
            </a:extLst>
          </p:cNvPr>
          <p:cNvSpPr txBox="1"/>
          <p:nvPr/>
        </p:nvSpPr>
        <p:spPr>
          <a:xfrm>
            <a:off x="3609369" y="925853"/>
            <a:ext cx="5402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latin typeface="Myriad Pro" panose="020B0503030403020204"/>
              </a:rPr>
              <a:t>TẠI SAO CẦN QUẢN LÝ TÀI CHÍNH CÁ NHÂN?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3476692" cy="266526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1. TỔNG QUAN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6521"/>
            <a:ext cx="306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Myriad Pro" panose="020B0503030403020204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Bối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cảnh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và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Vấn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Myriad Pro" panose="020B0503030403020204"/>
              </a:rPr>
              <a:t>đề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Myriad Pro" panose="020B050303040302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85433" y="935952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EC46FAF-11A2-B44F-37CC-779AE2FED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194" y="4274534"/>
            <a:ext cx="1436652" cy="1436652"/>
          </a:xfrm>
          <a:prstGeom prst="rect">
            <a:avLst/>
          </a:prstGeom>
        </p:spPr>
      </p:pic>
      <p:sp>
        <p:nvSpPr>
          <p:cNvPr id="61" name="Arrow: Right 60">
            <a:extLst>
              <a:ext uri="{FF2B5EF4-FFF2-40B4-BE49-F238E27FC236}">
                <a16:creationId xmlns:a16="http://schemas.microsoft.com/office/drawing/2014/main" id="{F3527B5B-4250-D857-E1B5-D08C3BD2E53E}"/>
              </a:ext>
            </a:extLst>
          </p:cNvPr>
          <p:cNvSpPr/>
          <p:nvPr/>
        </p:nvSpPr>
        <p:spPr>
          <a:xfrm>
            <a:off x="8089208" y="4763828"/>
            <a:ext cx="719809" cy="4753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yriad Pro" panose="020B050303040302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9112" y="1456869"/>
            <a:ext cx="92464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Myriad Pro" panose="020B0503030403020204"/>
              </a:rPr>
              <a:t>Bối</a:t>
            </a:r>
            <a:r>
              <a:rPr lang="en-US" b="1" dirty="0" smtClean="0">
                <a:latin typeface="Myriad Pro" panose="020B0503030403020204"/>
              </a:rPr>
              <a:t> </a:t>
            </a:r>
            <a:r>
              <a:rPr lang="en-US" b="1" dirty="0" err="1" smtClean="0">
                <a:latin typeface="Myriad Pro" panose="020B0503030403020204"/>
              </a:rPr>
              <a:t>cảnh</a:t>
            </a:r>
            <a:r>
              <a:rPr lang="en-US" b="1" dirty="0" smtClean="0">
                <a:latin typeface="Myriad Pro" panose="020B0503030403020204"/>
              </a:rPr>
              <a:t>: </a:t>
            </a:r>
            <a:r>
              <a:rPr lang="en-US" dirty="0" err="1" smtClean="0">
                <a:latin typeface="Myriad Pro" panose="020B0503030403020204"/>
              </a:rPr>
              <a:t>Sau</a:t>
            </a:r>
            <a:r>
              <a:rPr lang="en-US" dirty="0" smtClean="0">
                <a:latin typeface="Myriad Pro" panose="020B0503030403020204"/>
              </a:rPr>
              <a:t> COVID-19, </a:t>
            </a:r>
            <a:r>
              <a:rPr lang="en-US" dirty="0" err="1" smtClean="0">
                <a:latin typeface="Myriad Pro" panose="020B0503030403020204"/>
              </a:rPr>
              <a:t>quản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lý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tài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chính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trở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thành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kỹ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năng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sống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thiết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yếu</a:t>
            </a:r>
            <a:r>
              <a:rPr lang="en-US" dirty="0" smtClean="0">
                <a:latin typeface="Myriad Pro" panose="020B0503030403020204"/>
              </a:rPr>
              <a:t>. </a:t>
            </a:r>
          </a:p>
          <a:p>
            <a:r>
              <a:rPr lang="en-US" b="1" dirty="0" err="1" smtClean="0">
                <a:latin typeface="Myriad Pro" panose="020B0503030403020204"/>
              </a:rPr>
              <a:t>Vấn</a:t>
            </a:r>
            <a:r>
              <a:rPr lang="en-US" b="1" dirty="0" smtClean="0">
                <a:latin typeface="Myriad Pro" panose="020B0503030403020204"/>
              </a:rPr>
              <a:t> </a:t>
            </a:r>
            <a:r>
              <a:rPr lang="en-US" b="1" dirty="0" err="1" smtClean="0">
                <a:latin typeface="Myriad Pro" panose="020B0503030403020204"/>
              </a:rPr>
              <a:t>đề</a:t>
            </a:r>
            <a:r>
              <a:rPr lang="en-US" b="1" dirty="0" smtClean="0">
                <a:latin typeface="Myriad Pro" panose="020B0503030403020204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yriad Pro" panose="020B0503030403020204"/>
              </a:rPr>
              <a:t>Thiếu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kiểm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soát</a:t>
            </a:r>
            <a:r>
              <a:rPr lang="en-US" dirty="0" smtClean="0">
                <a:latin typeface="Myriad Pro" panose="020B0503030403020204"/>
              </a:rPr>
              <a:t> chi </a:t>
            </a:r>
            <a:r>
              <a:rPr lang="en-US" dirty="0" err="1" smtClean="0">
                <a:latin typeface="Myriad Pro" panose="020B0503030403020204"/>
              </a:rPr>
              <a:t>tiêu</a:t>
            </a:r>
            <a:r>
              <a:rPr lang="en-US" dirty="0" smtClean="0">
                <a:latin typeface="Myriad Pro" panose="020B0503030403020204"/>
              </a:rPr>
              <a:t>: </a:t>
            </a:r>
            <a:r>
              <a:rPr lang="en-US" dirty="0" err="1" smtClean="0">
                <a:latin typeface="Myriad Pro" panose="020B0503030403020204"/>
              </a:rPr>
              <a:t>Không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biết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tiền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đi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đâu</a:t>
            </a:r>
            <a:r>
              <a:rPr lang="en-US" dirty="0" smtClean="0">
                <a:latin typeface="Myriad Pro" panose="020B0503030403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yriad Pro" panose="020B0503030403020204"/>
              </a:rPr>
              <a:t>Không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có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cảnh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báo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hoặc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kế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hoạch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tài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chính</a:t>
            </a:r>
            <a:r>
              <a:rPr lang="en-US" dirty="0" smtClean="0">
                <a:latin typeface="Myriad Pro" panose="020B0503030403020204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Myriad Pro" panose="020B0503030403020204"/>
              </a:rPr>
              <a:t>Thiếu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công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cụ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phân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tích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hành</a:t>
            </a:r>
            <a:r>
              <a:rPr lang="en-US" dirty="0" smtClean="0">
                <a:latin typeface="Myriad Pro" panose="020B0503030403020204"/>
              </a:rPr>
              <a:t> vi chi </a:t>
            </a:r>
            <a:r>
              <a:rPr lang="en-US" dirty="0" err="1" smtClean="0">
                <a:latin typeface="Myriad Pro" panose="020B0503030403020204"/>
              </a:rPr>
              <a:t>tiêu</a:t>
            </a:r>
            <a:r>
              <a:rPr lang="en-US" dirty="0" smtClean="0">
                <a:latin typeface="Myriad Pro" panose="020B0503030403020204"/>
              </a:rPr>
              <a:t>.</a:t>
            </a:r>
          </a:p>
          <a:p>
            <a:r>
              <a:rPr lang="en-US" b="1" dirty="0" err="1" smtClean="0">
                <a:latin typeface="Myriad Pro" panose="020B0503030403020204"/>
              </a:rPr>
              <a:t>Tác</a:t>
            </a:r>
            <a:r>
              <a:rPr lang="en-US" b="1" dirty="0" smtClean="0">
                <a:latin typeface="Myriad Pro" panose="020B0503030403020204"/>
              </a:rPr>
              <a:t> </a:t>
            </a:r>
            <a:r>
              <a:rPr lang="en-US" b="1" dirty="0" err="1" smtClean="0">
                <a:latin typeface="Myriad Pro" panose="020B0503030403020204"/>
              </a:rPr>
              <a:t>động</a:t>
            </a:r>
            <a:r>
              <a:rPr lang="en-US" dirty="0" smtClean="0">
                <a:latin typeface="Myriad Pro" panose="020B0503030403020204"/>
              </a:rPr>
              <a:t>: </a:t>
            </a:r>
            <a:r>
              <a:rPr lang="en-US" dirty="0" err="1" smtClean="0">
                <a:latin typeface="Myriad Pro" panose="020B0503030403020204"/>
              </a:rPr>
              <a:t>Mất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kiểm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soát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tài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chính</a:t>
            </a:r>
            <a:r>
              <a:rPr lang="en-US" dirty="0" smtClean="0">
                <a:latin typeface="Myriad Pro" panose="020B0503030403020204"/>
              </a:rPr>
              <a:t>, </a:t>
            </a:r>
            <a:r>
              <a:rPr lang="en-US" dirty="0" err="1" smtClean="0">
                <a:latin typeface="Myriad Pro" panose="020B0503030403020204"/>
              </a:rPr>
              <a:t>khó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đạt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mục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tiêu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tiết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 smtClean="0">
                <a:latin typeface="Myriad Pro" panose="020B0503030403020204"/>
              </a:rPr>
              <a:t>kiệm</a:t>
            </a:r>
            <a:r>
              <a:rPr lang="en-US" dirty="0" smtClean="0">
                <a:latin typeface="Myriad Pro" panose="020B0503030403020204"/>
              </a:rPr>
              <a:t>.</a:t>
            </a:r>
          </a:p>
          <a:p>
            <a:endParaRPr lang="en-US" dirty="0">
              <a:latin typeface="Myriad Pro" panose="020B0503030403020204"/>
            </a:endParaRPr>
          </a:p>
        </p:txBody>
      </p:sp>
      <p:pic>
        <p:nvPicPr>
          <p:cNvPr id="2050" name="Picture 2" descr="Áp lực tiền bạc có đang khiến bạn stress, trầm cảm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3"/>
          <a:stretch/>
        </p:blipFill>
        <p:spPr bwMode="auto">
          <a:xfrm>
            <a:off x="1598687" y="3387275"/>
            <a:ext cx="5138965" cy="314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0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4A28A4A-91D2-7B22-E224-B445467458A3}"/>
              </a:ext>
            </a:extLst>
          </p:cNvPr>
          <p:cNvSpPr txBox="1"/>
          <p:nvPr/>
        </p:nvSpPr>
        <p:spPr>
          <a:xfrm>
            <a:off x="3609369" y="925853"/>
            <a:ext cx="434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 smtClean="0"/>
              <a:t>CHÚNG TÔI MUỐN ĐẠT ĐƯỢC GÌ?</a:t>
            </a:r>
            <a:endParaRPr lang="vi-VN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3476692" cy="266526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1. TỔNG QUAN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90072" y="550125"/>
            <a:ext cx="3617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Myriad Pro" panose="020B0503030403020204"/>
              </a:rPr>
              <a:t>Business Goals &amp; Objectives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Myriad Pro" panose="020B050303040302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85433" y="935952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629112" y="1456869"/>
            <a:ext cx="110650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 smtClean="0"/>
              <a:t>Mục tiêu tổng thể</a:t>
            </a:r>
            <a:r>
              <a:rPr lang="en-US" dirty="0" smtClean="0"/>
              <a:t>:</a:t>
            </a:r>
          </a:p>
          <a:p>
            <a:r>
              <a:rPr lang="en-US" dirty="0"/>
              <a:t> </a:t>
            </a:r>
            <a:r>
              <a:rPr lang="en-US" dirty="0" smtClean="0"/>
              <a:t>        -   </a:t>
            </a:r>
            <a:r>
              <a:rPr lang="vi-VN" dirty="0" smtClean="0"/>
              <a:t>Tăng nhận thức và thói quen quản lý tài chính</a:t>
            </a:r>
            <a:r>
              <a:rPr lang="en-US" dirty="0" smtClean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giúp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họ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hiểu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rõ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dòng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tiền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và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ra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quyết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định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tài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chính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thông</a:t>
            </a:r>
            <a:r>
              <a:rPr lang="en-US" b="1" dirty="0">
                <a:latin typeface="Myriad Pro" panose="020B0503030403020204"/>
              </a:rPr>
              <a:t> minh</a:t>
            </a:r>
            <a:r>
              <a:rPr lang="en-US" dirty="0">
                <a:latin typeface="Myriad Pro" panose="020B0503030403020204"/>
              </a:rPr>
              <a:t>. </a:t>
            </a:r>
            <a:endParaRPr lang="vi-VN" dirty="0" smtClean="0"/>
          </a:p>
          <a:p>
            <a:pPr marL="742950" lvl="1" indent="-285750">
              <a:buFontTx/>
              <a:buChar char="-"/>
            </a:pPr>
            <a:r>
              <a:rPr lang="vi-VN" dirty="0" smtClean="0"/>
              <a:t>Cải thiện sức khỏe tài chính cho người Việt (sinh viên, nhân viên, nội trợ).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vi-VN" dirty="0" smtClean="0"/>
              <a:t>Cạnh tranh với MoneyLover, MISA Money Keeper, Spendee.</a:t>
            </a:r>
            <a:endParaRPr lang="en-US" dirty="0" smtClean="0"/>
          </a:p>
          <a:p>
            <a:pPr lvl="1"/>
            <a:endParaRPr lang="vi-VN" dirty="0" smtClean="0"/>
          </a:p>
          <a:p>
            <a:r>
              <a:rPr lang="vi-VN" b="1" dirty="0" smtClean="0"/>
              <a:t>Mục tiêu cụ thể</a:t>
            </a:r>
            <a:r>
              <a:rPr lang="vi-VN" dirty="0" smtClean="0"/>
              <a:t>:</a:t>
            </a:r>
          </a:p>
          <a:p>
            <a:pPr lvl="1"/>
            <a:r>
              <a:rPr lang="en-US" dirty="0" smtClean="0">
                <a:latin typeface="Myriad Pro" panose="020B0503030403020204"/>
              </a:rPr>
              <a:t>- </a:t>
            </a:r>
            <a:r>
              <a:rPr lang="vi-VN" dirty="0" smtClean="0"/>
              <a:t>UX score &gt;</a:t>
            </a:r>
            <a:r>
              <a:rPr lang="en-US" dirty="0" smtClean="0"/>
              <a:t> </a:t>
            </a:r>
            <a:r>
              <a:rPr lang="vi-VN" dirty="0" smtClean="0"/>
              <a:t>4.0/5, 80% người dùng đánh giá dễ dùng.</a:t>
            </a:r>
          </a:p>
          <a:p>
            <a:pPr lvl="1"/>
            <a:r>
              <a:rPr lang="en-US" dirty="0" smtClean="0">
                <a:latin typeface="Myriad Pro" panose="020B0503030403020204"/>
              </a:rPr>
              <a:t>- </a:t>
            </a:r>
            <a:r>
              <a:rPr lang="vi-VN" dirty="0" smtClean="0"/>
              <a:t>70% người dùng đặt mục tiêu tài chính trong 2 tuần.</a:t>
            </a:r>
          </a:p>
          <a:p>
            <a:pPr lvl="1"/>
            <a:r>
              <a:rPr lang="en-US" dirty="0" smtClean="0">
                <a:latin typeface="Myriad Pro" panose="020B0503030403020204"/>
              </a:rPr>
              <a:t>- </a:t>
            </a:r>
            <a:r>
              <a:rPr lang="vi-VN" dirty="0" smtClean="0"/>
              <a:t>Tích hợp yếu tố địa phương (chi tiêu Tết) và AI trong tương lai.</a:t>
            </a:r>
            <a:endParaRPr lang="vi-VN" dirty="0"/>
          </a:p>
        </p:txBody>
      </p:sp>
      <p:pic>
        <p:nvPicPr>
          <p:cNvPr id="3074" name="Picture 2" descr="Đo Lường Mức Độ Hài Lòng Của Người Dùng: Yếu Tố Ảnh Hưởng Đến Sự Thành Công  Của Mobile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69" y="4480875"/>
            <a:ext cx="4418965" cy="220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0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Box 110">
            <a:extLst>
              <a:ext uri="{FF2B5EF4-FFF2-40B4-BE49-F238E27FC236}">
                <a16:creationId xmlns:a16="http://schemas.microsoft.com/office/drawing/2014/main" id="{54A28A4A-91D2-7B22-E224-B445467458A3}"/>
              </a:ext>
            </a:extLst>
          </p:cNvPr>
          <p:cNvSpPr txBox="1"/>
          <p:nvPr/>
        </p:nvSpPr>
        <p:spPr>
          <a:xfrm>
            <a:off x="3609369" y="925853"/>
            <a:ext cx="511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Myriad Pro" panose="020B0503030403020204"/>
              </a:rPr>
              <a:t>ỨNG DỤNG QUẢN LÝ TÀI CHÍNH CÁ NHÂN</a:t>
            </a:r>
            <a:endParaRPr lang="en-US" b="1" dirty="0">
              <a:latin typeface="Myriad Pro" panose="020B0503030403020204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3476692" cy="266526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1. TỔNG QUAN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3061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Myriad Pro" panose="020B0503030403020204"/>
              </a:rPr>
              <a:t>Giải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pháp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đề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xuất</a:t>
            </a:r>
            <a:r>
              <a:rPr lang="en-US" b="1" dirty="0">
                <a:latin typeface="Myriad Pro" panose="020B0503030403020204"/>
              </a:rPr>
              <a:t> 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Myriad Pro" panose="020B0503030403020204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85433" y="935952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9112" y="1456869"/>
            <a:ext cx="11065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yriad Pro" panose="020B0503030403020204"/>
              </a:rPr>
              <a:t>Theo PwC </a:t>
            </a:r>
            <a:r>
              <a:rPr lang="en-US" dirty="0" err="1">
                <a:latin typeface="Myriad Pro" panose="020B0503030403020204"/>
              </a:rPr>
              <a:t>Việt</a:t>
            </a:r>
            <a:r>
              <a:rPr lang="en-US" dirty="0">
                <a:latin typeface="Myriad Pro" panose="020B0503030403020204"/>
              </a:rPr>
              <a:t> Nam 2024, </a:t>
            </a:r>
            <a:r>
              <a:rPr lang="en-US" b="1" dirty="0">
                <a:latin typeface="Myriad Pro" panose="020B0503030403020204"/>
              </a:rPr>
              <a:t>65%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người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Việt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dưới</a:t>
            </a:r>
            <a:r>
              <a:rPr lang="en-US" dirty="0">
                <a:latin typeface="Myriad Pro" panose="020B0503030403020204"/>
              </a:rPr>
              <a:t> 35 </a:t>
            </a:r>
            <a:r>
              <a:rPr lang="en-US" dirty="0" err="1">
                <a:latin typeface="Myriad Pro" panose="020B0503030403020204"/>
              </a:rPr>
              <a:t>tuổi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cần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công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cụ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quản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lý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tài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chính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đơn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giản</a:t>
            </a:r>
            <a:r>
              <a:rPr lang="en-US" dirty="0" smtClean="0">
                <a:latin typeface="Myriad Pro" panose="020B0503030403020204"/>
              </a:rPr>
              <a:t>.</a:t>
            </a:r>
          </a:p>
          <a:p>
            <a:r>
              <a:rPr lang="vi-VN" b="1" dirty="0" smtClean="0">
                <a:latin typeface="Myriad Pro" panose="020B0503030403020204"/>
              </a:rPr>
              <a:t>Giá trị</a:t>
            </a:r>
            <a:r>
              <a:rPr lang="vi-VN" dirty="0" smtClean="0">
                <a:latin typeface="Myriad Pro" panose="020B0503030403020204"/>
              </a:rPr>
              <a:t>: </a:t>
            </a:r>
            <a:endParaRPr lang="en-US" dirty="0" smtClean="0">
              <a:latin typeface="Myriad Pro" panose="020B0503030403020204"/>
            </a:endParaRPr>
          </a:p>
          <a:p>
            <a:pPr marL="285750" indent="-285750">
              <a:buFontTx/>
              <a:buChar char="-"/>
            </a:pPr>
            <a:r>
              <a:rPr lang="vi-VN" dirty="0" smtClean="0"/>
              <a:t>Ứng </a:t>
            </a:r>
            <a:r>
              <a:rPr lang="vi-VN" dirty="0"/>
              <a:t>dụng quản lý tài chính đơn giản, thân thiện, tích hợp PVA</a:t>
            </a:r>
            <a:r>
              <a:rPr lang="vi-VN" dirty="0" smtClean="0"/>
              <a:t>.</a:t>
            </a:r>
            <a:endParaRPr lang="en-US" dirty="0" smtClean="0">
              <a:latin typeface="Myriad Pro" panose="020B0503030403020204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latin typeface="Myriad Pro" panose="020B0503030403020204"/>
              </a:rPr>
              <a:t>Kiểm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soát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dòng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tiền</a:t>
            </a:r>
            <a:r>
              <a:rPr lang="en-US" dirty="0">
                <a:latin typeface="Myriad Pro" panose="020B0503030403020204"/>
              </a:rPr>
              <a:t>, </a:t>
            </a:r>
            <a:r>
              <a:rPr lang="en-US" dirty="0" err="1">
                <a:latin typeface="Myriad Pro" panose="020B0503030403020204"/>
              </a:rPr>
              <a:t>xây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dựng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thói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quen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tài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chính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bền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vững</a:t>
            </a:r>
            <a:r>
              <a:rPr lang="en-US" dirty="0" smtClean="0">
                <a:latin typeface="Myriad Pro" panose="020B0503030403020204"/>
              </a:rPr>
              <a:t>.</a:t>
            </a:r>
            <a:endParaRPr lang="en-US" dirty="0">
              <a:latin typeface="Myriad Pro" panose="020B0503030403020204"/>
            </a:endParaRPr>
          </a:p>
        </p:txBody>
      </p:sp>
    </p:spTree>
    <p:extLst>
      <p:ext uri="{BB962C8B-B14F-4D97-AF65-F5344CB8AC3E}">
        <p14:creationId xmlns:p14="http://schemas.microsoft.com/office/powerpoint/2010/main" val="272909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>
            <a:extLst>
              <a:ext uri="{FF2B5EF4-FFF2-40B4-BE49-F238E27FC236}">
                <a16:creationId xmlns:a16="http://schemas.microsoft.com/office/drawing/2014/main" id="{626DC73E-8811-FC38-26D6-96E252E1A8DA}"/>
              </a:ext>
            </a:extLst>
          </p:cNvPr>
          <p:cNvSpPr/>
          <p:nvPr/>
        </p:nvSpPr>
        <p:spPr>
          <a:xfrm>
            <a:off x="1199414" y="1550252"/>
            <a:ext cx="10978963" cy="3757496"/>
          </a:xfrm>
          <a:prstGeom prst="rect">
            <a:avLst/>
          </a:prstGeom>
          <a:solidFill>
            <a:srgbClr val="01596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Rectangle 81">
            <a:extLst>
              <a:ext uri="{FF2B5EF4-FFF2-40B4-BE49-F238E27FC236}">
                <a16:creationId xmlns:a16="http://schemas.microsoft.com/office/drawing/2014/main" id="{4ACF112A-316D-4A3A-A6D2-87E90CEEF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6400800" cy="74771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Nội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 dung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trình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bày</a:t>
            </a:r>
            <a:endParaRPr lang="en-US" sz="4000" b="1" dirty="0">
              <a:solidFill>
                <a:schemeClr val="accent5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E49D-B62F-472B-B925-F8930FEB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800" b="1" kern="1200">
                <a:solidFill>
                  <a:srgbClr val="6B6B6B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2C73E-B3A2-4280-A17F-24317282A06B}" type="slidenum">
              <a:rPr lang="en-IN" smtClean="0">
                <a:latin typeface="Myriad Pro" panose="020B0503030403020204" pitchFamily="34" charset="0"/>
              </a:rPr>
              <a:pPr/>
              <a:t>6</a:t>
            </a:fld>
            <a:endParaRPr lang="en-IN">
              <a:latin typeface="Myriad Pro" panose="020B0503030403020204" pitchFamily="34" charset="0"/>
            </a:endParaRPr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EDB822A4-B0F6-F143-B6E1-4AAC82C5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90" y="1793908"/>
            <a:ext cx="5943600" cy="2185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Tổng</a:t>
            </a:r>
            <a:r>
              <a:rPr lang="en-US" sz="2800" dirty="0">
                <a:solidFill>
                  <a:schemeClr val="bg1"/>
                </a:solidFill>
                <a:latin typeface="Myriad Pro (Headings)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quan</a:t>
            </a:r>
            <a:endParaRPr lang="en-US" sz="2800" dirty="0">
              <a:solidFill>
                <a:schemeClr val="bg1"/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Cơ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sở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lý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thuyết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Phân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tích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 smtClean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Thiết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kế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Tổng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kết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đánh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giá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0ACB7E1-7E64-D67C-076E-70ED658DF5C8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0"/>
            <a:ext cx="5654316" cy="6760673"/>
            <a:chOff x="0" y="0"/>
            <a:chExt cx="8603361" cy="1028674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E63F7D-DCFA-C018-3C7C-5A8F82A9DAC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80A8C4AC-0413-EFA5-5750-B60BC63804D1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-84"/>
            <a:ext cx="5654316" cy="6760673"/>
            <a:chOff x="0" y="0"/>
            <a:chExt cx="8603361" cy="10286746"/>
          </a:xfrm>
          <a:solidFill>
            <a:schemeClr val="accent5">
              <a:lumMod val="50000"/>
              <a:alpha val="63000"/>
            </a:schemeClr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F65EBE3-F7E3-B026-7867-2825134554F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82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>
            <a:extLst>
              <a:ext uri="{FF2B5EF4-FFF2-40B4-BE49-F238E27FC236}">
                <a16:creationId xmlns:a16="http://schemas.microsoft.com/office/drawing/2014/main" id="{626DC73E-8811-FC38-26D6-96E252E1A8DA}"/>
              </a:ext>
            </a:extLst>
          </p:cNvPr>
          <p:cNvSpPr/>
          <p:nvPr/>
        </p:nvSpPr>
        <p:spPr>
          <a:xfrm>
            <a:off x="1199414" y="1550252"/>
            <a:ext cx="10978963" cy="3757496"/>
          </a:xfrm>
          <a:prstGeom prst="rect">
            <a:avLst/>
          </a:prstGeom>
          <a:solidFill>
            <a:srgbClr val="01596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Rectangle 81">
            <a:extLst>
              <a:ext uri="{FF2B5EF4-FFF2-40B4-BE49-F238E27FC236}">
                <a16:creationId xmlns:a16="http://schemas.microsoft.com/office/drawing/2014/main" id="{4ACF112A-316D-4A3A-A6D2-87E90CEEF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6400800" cy="74771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Nội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 dung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trình</a:t>
            </a:r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 </a:t>
            </a:r>
            <a:r>
              <a:rPr lang="en-US" sz="4000" b="1" dirty="0" err="1">
                <a:solidFill>
                  <a:schemeClr val="accent5">
                    <a:lumMod val="50000"/>
                  </a:schemeClr>
                </a:solidFill>
                <a:latin typeface="Myriad Pro (Headings)"/>
              </a:rPr>
              <a:t>bày</a:t>
            </a:r>
            <a:endParaRPr lang="en-US" sz="4000" b="1" dirty="0">
              <a:solidFill>
                <a:schemeClr val="accent5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E49D-B62F-472B-B925-F8930FEB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800" b="1" kern="1200">
                <a:solidFill>
                  <a:srgbClr val="6B6B6B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2C73E-B3A2-4280-A17F-24317282A06B}" type="slidenum">
              <a:rPr lang="en-IN" smtClean="0">
                <a:latin typeface="Myriad Pro" panose="020B0503030403020204" pitchFamily="34" charset="0"/>
              </a:rPr>
              <a:pPr/>
              <a:t>7</a:t>
            </a:fld>
            <a:endParaRPr lang="en-IN">
              <a:latin typeface="Myriad Pro" panose="020B0503030403020204" pitchFamily="34" charset="0"/>
            </a:endParaRPr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EDB822A4-B0F6-F143-B6E1-4AAC82C5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90" y="1793908"/>
            <a:ext cx="5943600" cy="2416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Tổng</a:t>
            </a:r>
            <a:r>
              <a:rPr lang="en-US" sz="2800" dirty="0">
                <a:solidFill>
                  <a:schemeClr val="bg1"/>
                </a:solidFill>
                <a:latin typeface="Myriad Pro (Headings)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quan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Cơ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sở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lý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thuyết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Phân</a:t>
            </a:r>
            <a:r>
              <a:rPr lang="en-US" sz="2800" dirty="0">
                <a:solidFill>
                  <a:schemeClr val="bg1"/>
                </a:solidFill>
                <a:latin typeface="Myriad Pro (Headings)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tích</a:t>
            </a:r>
            <a:r>
              <a:rPr lang="en-US" sz="2800" dirty="0">
                <a:solidFill>
                  <a:schemeClr val="bg1"/>
                </a:solidFill>
                <a:latin typeface="Myriad Pro (Headings)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hệ</a:t>
            </a:r>
            <a:r>
              <a:rPr lang="en-US" sz="2800" dirty="0">
                <a:solidFill>
                  <a:schemeClr val="bg1"/>
                </a:solidFill>
                <a:latin typeface="Myriad Pro (Headings)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Myriad Pro (Headings)"/>
              </a:rPr>
              <a:t>thống</a:t>
            </a:r>
            <a:endParaRPr lang="en-US" sz="2800" dirty="0">
              <a:solidFill>
                <a:schemeClr val="bg1"/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Thiết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kế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Tổng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kết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đánh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giá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hệ</a:t>
            </a:r>
            <a:r>
              <a:rPr lang="en-US" dirty="0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 </a:t>
            </a:r>
            <a:r>
              <a:rPr lang="en-US" dirty="0" err="1" smtClean="0">
                <a:solidFill>
                  <a:schemeClr val="bg2">
                    <a:lumMod val="75000"/>
                  </a:schemeClr>
                </a:solidFill>
                <a:latin typeface="Myriad Pro (Headings)"/>
              </a:rPr>
              <a:t>thống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Myriad Pro (Headings)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0ACB7E1-7E64-D67C-076E-70ED658DF5C8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0"/>
            <a:ext cx="5654316" cy="6760673"/>
            <a:chOff x="0" y="0"/>
            <a:chExt cx="8603361" cy="1028674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E63F7D-DCFA-C018-3C7C-5A8F82A9DAC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80A8C4AC-0413-EFA5-5750-B60BC63804D1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-84"/>
            <a:ext cx="5654316" cy="6760673"/>
            <a:chOff x="0" y="0"/>
            <a:chExt cx="8603361" cy="10286746"/>
          </a:xfrm>
          <a:solidFill>
            <a:schemeClr val="accent5">
              <a:lumMod val="50000"/>
              <a:alpha val="63000"/>
            </a:schemeClr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F65EBE3-F7E3-B026-7867-2825134554F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908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Persona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17165"/>
              </p:ext>
            </p:extLst>
          </p:nvPr>
        </p:nvGraphicFramePr>
        <p:xfrm>
          <a:off x="292668" y="1270001"/>
          <a:ext cx="11553892" cy="490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8542">
                  <a:extLst>
                    <a:ext uri="{9D8B030D-6E8A-4147-A177-3AD203B41FA5}">
                      <a16:colId xmlns:a16="http://schemas.microsoft.com/office/drawing/2014/main" val="2930745038"/>
                    </a:ext>
                  </a:extLst>
                </a:gridCol>
                <a:gridCol w="1367670">
                  <a:extLst>
                    <a:ext uri="{9D8B030D-6E8A-4147-A177-3AD203B41FA5}">
                      <a16:colId xmlns:a16="http://schemas.microsoft.com/office/drawing/2014/main" val="1271500679"/>
                    </a:ext>
                  </a:extLst>
                </a:gridCol>
                <a:gridCol w="3390558">
                  <a:extLst>
                    <a:ext uri="{9D8B030D-6E8A-4147-A177-3AD203B41FA5}">
                      <a16:colId xmlns:a16="http://schemas.microsoft.com/office/drawing/2014/main" val="3641694818"/>
                    </a:ext>
                  </a:extLst>
                </a:gridCol>
                <a:gridCol w="2936710">
                  <a:extLst>
                    <a:ext uri="{9D8B030D-6E8A-4147-A177-3AD203B41FA5}">
                      <a16:colId xmlns:a16="http://schemas.microsoft.com/office/drawing/2014/main" val="1353709802"/>
                    </a:ext>
                  </a:extLst>
                </a:gridCol>
                <a:gridCol w="3050412">
                  <a:extLst>
                    <a:ext uri="{9D8B030D-6E8A-4147-A177-3AD203B41FA5}">
                      <a16:colId xmlns:a16="http://schemas.microsoft.com/office/drawing/2014/main" val="1780312579"/>
                    </a:ext>
                  </a:extLst>
                </a:gridCol>
              </a:tblGrid>
              <a:tr h="21873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</a:rPr>
                        <a:t>STT</a:t>
                      </a:r>
                      <a:endParaRPr lang="en-US" sz="140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</a:rPr>
                        <a:t>Persona</a:t>
                      </a:r>
                      <a:endParaRPr lang="en-US" sz="140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Myriad Pro"/>
                        </a:rPr>
                        <a:t>Hành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vi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</a:rPr>
                        <a:t>Pain Points</a:t>
                      </a:r>
                      <a:endParaRPr lang="en-US" sz="140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</a:rPr>
                        <a:t>Kỳ vọng (Expect)</a:t>
                      </a:r>
                      <a:endParaRPr lang="en-US" sz="140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6061903"/>
                  </a:ext>
                </a:extLst>
              </a:tr>
              <a:tr h="121708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</a:rPr>
                        <a:t>1</a:t>
                      </a:r>
                      <a:endParaRPr lang="en-US" sz="140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400">
                          <a:effectLst/>
                          <a:latin typeface="Myriad Pro"/>
                        </a:rPr>
                        <a:t>Cô Phan Thị Bảo Trân - Giảng viên đại học - </a:t>
                      </a:r>
                      <a:r>
                        <a:rPr lang="en-US" sz="1400">
                          <a:effectLst/>
                          <a:latin typeface="Myriad Pro"/>
                        </a:rPr>
                        <a:t>40 tuổi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</a:rPr>
                        <a:t> </a:t>
                      </a:r>
                      <a:endParaRPr lang="en-US" sz="140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400" dirty="0" err="1" smtClean="0">
                          <a:effectLst/>
                          <a:latin typeface="Myriad Pro"/>
                        </a:rPr>
                        <a:t>Ghi</a:t>
                      </a:r>
                      <a:r>
                        <a:rPr lang="en-US" sz="1400" dirty="0" smtClean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Myriad Pro"/>
                        </a:rPr>
                        <a:t>chép</a:t>
                      </a:r>
                      <a:r>
                        <a:rPr lang="en-US" sz="1400" dirty="0" smtClean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bằng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tay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endParaRPr lang="en-US" sz="1400" dirty="0" smtClean="0">
                        <a:effectLst/>
                        <a:latin typeface="Myriad Pro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sz="1400" dirty="0" smtClean="0">
                          <a:effectLst/>
                          <a:latin typeface="Myriad Pro"/>
                        </a:rPr>
                        <a:t>Chi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tiêu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đa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kênh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 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 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Dễ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bỏ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sót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giao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dịch</a:t>
                      </a:r>
                      <a:endParaRPr lang="en-US" sz="1400" dirty="0">
                        <a:effectLst/>
                        <a:latin typeface="Myriad Pro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thống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kê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được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hạng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mục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chi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nhiều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nhất</a:t>
                      </a:r>
                      <a:endParaRPr lang="en-US" sz="1400" dirty="0">
                        <a:effectLst/>
                        <a:latin typeface="Myriad Pro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 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app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tổng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hợp</a:t>
                      </a:r>
                      <a:endParaRPr lang="en-US" sz="1400" dirty="0">
                        <a:effectLst/>
                        <a:latin typeface="Myriad Pro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400" dirty="0" smtClean="0">
                          <a:effectLst/>
                          <a:latin typeface="Myriad Pro"/>
                        </a:rPr>
                        <a:t>- </a:t>
                      </a:r>
                      <a:r>
                        <a:rPr lang="en-US" sz="1400" dirty="0" err="1" smtClean="0">
                          <a:effectLst/>
                          <a:latin typeface="Myriad Pro"/>
                        </a:rPr>
                        <a:t>Báo</a:t>
                      </a:r>
                      <a:r>
                        <a:rPr lang="en-US" sz="1400" dirty="0" smtClean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cáo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hạng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mục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endParaRPr lang="en-US" sz="1400" dirty="0" smtClean="0">
                        <a:effectLst/>
                        <a:latin typeface="Myriad Pro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400" dirty="0" smtClean="0">
                          <a:effectLst/>
                          <a:latin typeface="Myriad Pro"/>
                        </a:rPr>
                        <a:t>-</a:t>
                      </a:r>
                      <a:r>
                        <a:rPr lang="en-US" sz="1400" baseline="0" dirty="0" smtClean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Myriad Pro"/>
                        </a:rPr>
                        <a:t>Có</a:t>
                      </a:r>
                      <a:r>
                        <a:rPr lang="en-US" sz="1400" dirty="0" smtClean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cảnh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Myriad Pro"/>
                        </a:rPr>
                        <a:t>báo</a:t>
                      </a:r>
                      <a:r>
                        <a:rPr lang="en-US" sz="1400" baseline="0" dirty="0" smtClean="0">
                          <a:effectLst/>
                          <a:latin typeface="Myriad Pro"/>
                        </a:rPr>
                        <a:t> chi </a:t>
                      </a:r>
                      <a:r>
                        <a:rPr lang="en-US" sz="1400" baseline="0" dirty="0" err="1" smtClean="0">
                          <a:effectLst/>
                          <a:latin typeface="Myriad Pro"/>
                        </a:rPr>
                        <a:t>tiêu</a:t>
                      </a:r>
                      <a:endParaRPr lang="en-US" sz="1400" dirty="0">
                        <a:effectLst/>
                        <a:latin typeface="Myriad Pro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lập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kế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hoạch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chi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tiêu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khả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năng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đồng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</a:rPr>
                        <a:t>bộ</a:t>
                      </a:r>
                      <a:r>
                        <a:rPr lang="en-US" sz="1400" dirty="0">
                          <a:effectLst/>
                          <a:latin typeface="Myriad Pro"/>
                        </a:rPr>
                        <a:t>  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386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vi-VN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Linh – Sinh viên - </a:t>
                      </a: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 tuổi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thói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quen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chép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tài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chính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Thường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xuyên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mua</a:t>
                      </a:r>
                      <a:r>
                        <a:rPr lang="en-US" sz="1400" dirty="0" smtClean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sắm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online.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Hay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quên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chi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Hết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tiền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rõ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do.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app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nhắc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nhở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 smtClean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thu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Giao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diện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dung.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Thống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kê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đơn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giản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250493"/>
                  </a:ext>
                </a:extLst>
              </a:tr>
              <a:tr h="21119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Hùng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 30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tuổi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Có nguồn thu ổn định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Chi tiêu theo tháng rõ ràng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Dùng excel để theo dõi.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Mất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lại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file</a:t>
                      </a: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trực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Cần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phân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loại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chi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rõ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ràng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và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biểu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trực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quan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Xuất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file </a:t>
                      </a:r>
                      <a:r>
                        <a:rPr lang="en-US" sz="1400" dirty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5857391"/>
                  </a:ext>
                </a:extLst>
              </a:tr>
              <a:tr h="4683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Myriad Pro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Bà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Lan (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Nội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50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tuổi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Ghi</a:t>
                      </a:r>
                      <a:r>
                        <a:rPr lang="en-US" sz="1400" dirty="0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chép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giấy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chi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tiêu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gia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đình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1400" dirty="0" err="1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Khó</a:t>
                      </a:r>
                      <a:r>
                        <a:rPr lang="en-US" sz="1400" dirty="0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dõi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dài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hạn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- App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dễ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dùng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hỗ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trợ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offline,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gợi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ý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kiệm</a:t>
                      </a:r>
                      <a:r>
                        <a:rPr lang="en-US" sz="1400" dirty="0">
                          <a:effectLst/>
                          <a:latin typeface="Myriad Pro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1400" dirty="0">
                        <a:effectLst/>
                        <a:latin typeface="Myriad Pro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0520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69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68" y="277204"/>
            <a:ext cx="4502852" cy="280072"/>
          </a:xfrm>
        </p:spPr>
        <p:txBody>
          <a:bodyPr>
            <a:noAutofit/>
          </a:bodyPr>
          <a:lstStyle/>
          <a:p>
            <a:r>
              <a:rPr lang="en-US" sz="2500" b="1" dirty="0" smtClean="0">
                <a:solidFill>
                  <a:schemeClr val="accent6">
                    <a:lumMod val="50000"/>
                  </a:schemeClr>
                </a:solidFill>
                <a:latin typeface="Myriad Pro (Headings)"/>
              </a:rPr>
              <a:t>3. PHÂN TÍCH HỆ THỐNG</a:t>
            </a:r>
            <a:endParaRPr lang="vi-VN" sz="2500" b="1" dirty="0">
              <a:solidFill>
                <a:schemeClr val="accent6">
                  <a:lumMod val="50000"/>
                </a:schemeClr>
              </a:solidFill>
              <a:latin typeface="Myriad Pro (Headings)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629112" y="550125"/>
            <a:ext cx="459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Giải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endParaRPr lang="en-US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744793" y="920689"/>
            <a:ext cx="1538004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12552" y="1855599"/>
            <a:ext cx="532464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Myriad Pro" panose="020B0503030403020204"/>
              </a:rPr>
              <a:t>Tính</a:t>
            </a:r>
            <a:r>
              <a:rPr lang="en-US" b="1" dirty="0">
                <a:latin typeface="Myriad Pro" panose="020B0503030403020204"/>
              </a:rPr>
              <a:t> </a:t>
            </a:r>
            <a:r>
              <a:rPr lang="en-US" b="1" dirty="0" err="1">
                <a:latin typeface="Myriad Pro" panose="020B0503030403020204"/>
              </a:rPr>
              <a:t>năng</a:t>
            </a:r>
            <a:r>
              <a:rPr lang="en-US" b="1" dirty="0">
                <a:latin typeface="Myriad Pro" panose="020B0503030403020204"/>
              </a:rPr>
              <a:t>:</a:t>
            </a:r>
            <a:br>
              <a:rPr lang="en-US" b="1" dirty="0">
                <a:latin typeface="Myriad Pro" panose="020B0503030403020204"/>
              </a:rPr>
            </a:br>
            <a:r>
              <a:rPr lang="en-US" b="1" dirty="0">
                <a:latin typeface="Myriad Pro" panose="020B0503030403020204"/>
              </a:rPr>
              <a:t>- </a:t>
            </a:r>
            <a:r>
              <a:rPr lang="vi-VN" dirty="0">
                <a:latin typeface="Myriad Pro" panose="020B0503030403020204"/>
              </a:rPr>
              <a:t>Ghi chép thu-chi nhanh </a:t>
            </a:r>
            <a:r>
              <a:rPr lang="vi-VN" b="1" dirty="0">
                <a:latin typeface="Myriad Pro" panose="020B0503030403020204"/>
              </a:rPr>
              <a:t>(&lt;10 giây</a:t>
            </a:r>
            <a:r>
              <a:rPr lang="vi-VN" dirty="0">
                <a:latin typeface="Myriad Pro" panose="020B0503030403020204"/>
              </a:rPr>
              <a:t>), phân loại tự động.</a:t>
            </a: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vi-VN" dirty="0">
                <a:latin typeface="Myriad Pro" panose="020B0503030403020204"/>
              </a:rPr>
              <a:t>Đặt hạn mức chi tiêu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và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cảnh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báo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khi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vượt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hạn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mức</a:t>
            </a:r>
            <a:endParaRPr lang="en-US" dirty="0">
              <a:latin typeface="Myriad Pro" panose="020B0503030403020204"/>
            </a:endParaRP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en-US" dirty="0" err="1">
                <a:latin typeface="Myriad Pro" panose="020B0503030403020204"/>
              </a:rPr>
              <a:t>Tích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hợp</a:t>
            </a:r>
            <a:r>
              <a:rPr lang="vi-VN" dirty="0">
                <a:latin typeface="Myriad Pro" panose="020B0503030403020204"/>
              </a:rPr>
              <a:t> </a:t>
            </a:r>
            <a:r>
              <a:rPr lang="vi-VN" b="1" dirty="0">
                <a:latin typeface="Myriad Pro" panose="020B0503030403020204"/>
              </a:rPr>
              <a:t>gamification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như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chuỗi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ngày</a:t>
            </a:r>
            <a:r>
              <a:rPr lang="en-US" dirty="0">
                <a:latin typeface="Myriad Pro" panose="020B0503030403020204"/>
              </a:rPr>
              <a:t> chi </a:t>
            </a:r>
            <a:r>
              <a:rPr lang="en-US" dirty="0" err="1">
                <a:latin typeface="Myriad Pro" panose="020B0503030403020204"/>
              </a:rPr>
              <a:t>chép</a:t>
            </a:r>
            <a:endParaRPr lang="vi-VN" dirty="0">
              <a:latin typeface="Myriad Pro" panose="020B0503030403020204"/>
            </a:endParaRP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vi-VN" dirty="0">
                <a:latin typeface="Myriad Pro" panose="020B0503030403020204"/>
              </a:rPr>
              <a:t>Lập kế hoạch tài chính linh hoạt, gợi ý ngân sách.</a:t>
            </a: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vi-VN" dirty="0">
                <a:latin typeface="Myriad Pro" panose="020B0503030403020204"/>
              </a:rPr>
              <a:t>Báo cáo trực quan, phân tích chi tiêu địa phương (Tết).</a:t>
            </a: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vi-VN" dirty="0">
                <a:latin typeface="Myriad Pro" panose="020B0503030403020204"/>
              </a:rPr>
              <a:t>Đồng bộ đa thiết bị, hỗ trợ offline.</a:t>
            </a: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vi-VN" dirty="0">
                <a:latin typeface="Myriad Pro" panose="020B0503030403020204"/>
              </a:rPr>
              <a:t>Trợ lý cá nhân ảo (</a:t>
            </a:r>
            <a:r>
              <a:rPr lang="vi-VN" b="1" dirty="0">
                <a:latin typeface="Myriad Pro" panose="020B0503030403020204"/>
              </a:rPr>
              <a:t>AI chatbot</a:t>
            </a:r>
            <a:r>
              <a:rPr lang="vi-VN" dirty="0">
                <a:latin typeface="Myriad Pro" panose="020B0503030403020204"/>
              </a:rPr>
              <a:t>) hỗ trợ nhập liệu, tra cứu, tư vấn.</a:t>
            </a:r>
            <a:endParaRPr lang="en-US" dirty="0">
              <a:latin typeface="Myriad Pro" panose="020B0503030403020204"/>
            </a:endParaRPr>
          </a:p>
          <a:p>
            <a:r>
              <a:rPr lang="en-US" dirty="0">
                <a:latin typeface="Myriad Pro" panose="020B0503030403020204"/>
              </a:rPr>
              <a:t>- </a:t>
            </a:r>
            <a:r>
              <a:rPr lang="en-US" dirty="0" err="1">
                <a:latin typeface="Myriad Pro" panose="020B0503030403020204"/>
              </a:rPr>
              <a:t>Phân</a:t>
            </a:r>
            <a:r>
              <a:rPr lang="en-US" dirty="0">
                <a:latin typeface="Myriad Pro" panose="020B0503030403020204"/>
              </a:rPr>
              <a:t> </a:t>
            </a:r>
            <a:r>
              <a:rPr lang="en-US" dirty="0" err="1">
                <a:latin typeface="Myriad Pro" panose="020B0503030403020204"/>
              </a:rPr>
              <a:t>tích</a:t>
            </a:r>
            <a:r>
              <a:rPr lang="en-US" dirty="0">
                <a:latin typeface="Myriad Pro" panose="020B0503030403020204"/>
              </a:rPr>
              <a:t> tin </a:t>
            </a:r>
            <a:r>
              <a:rPr lang="en-US" dirty="0" err="1">
                <a:latin typeface="Myriad Pro" panose="020B0503030403020204"/>
              </a:rPr>
              <a:t>nhắn</a:t>
            </a:r>
            <a:r>
              <a:rPr lang="en-US" dirty="0">
                <a:latin typeface="Myriad Pro" panose="020B0503030403020204"/>
              </a:rPr>
              <a:t> SMS Banking </a:t>
            </a:r>
          </a:p>
        </p:txBody>
      </p:sp>
      <p:sp>
        <p:nvSpPr>
          <p:cNvPr id="4" name="Rectangle 3"/>
          <p:cNvSpPr/>
          <p:nvPr/>
        </p:nvSpPr>
        <p:spPr>
          <a:xfrm>
            <a:off x="5821680" y="167752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b="1" dirty="0">
                <a:latin typeface="Myriad Pro"/>
              </a:rPr>
              <a:t>Trợ lý AI</a:t>
            </a:r>
            <a:r>
              <a:rPr lang="vi-VN" dirty="0">
                <a:latin typeface="Myriad Pro"/>
              </a:rPr>
              <a:t>:</a:t>
            </a:r>
          </a:p>
          <a:p>
            <a:pPr lvl="1"/>
            <a:r>
              <a:rPr lang="vi-VN" dirty="0">
                <a:latin typeface="Myriad Pro"/>
              </a:rPr>
              <a:t>Nhập giao dịch: “Chi 100k ăn tối” → tự động phân loại.</a:t>
            </a:r>
          </a:p>
          <a:p>
            <a:pPr lvl="1"/>
            <a:r>
              <a:rPr lang="vi-VN" dirty="0">
                <a:latin typeface="Myriad Pro"/>
              </a:rPr>
              <a:t>Tra cứu nhanh: “Chi bao nhiêu cho ăn uống tháng này?”.</a:t>
            </a:r>
          </a:p>
          <a:p>
            <a:pPr lvl="1"/>
            <a:r>
              <a:rPr lang="vi-VN" dirty="0">
                <a:latin typeface="Myriad Pro"/>
              </a:rPr>
              <a:t>Gợi ý tiết kiệm: “Giảm 20% chi cà phê”.</a:t>
            </a:r>
          </a:p>
          <a:p>
            <a:pPr lvl="1"/>
            <a:r>
              <a:rPr lang="vi-VN" dirty="0">
                <a:latin typeface="Myriad Pro"/>
              </a:rPr>
              <a:t>Hướng dẫn sử dụng qua chatbot thân thiện.</a:t>
            </a:r>
          </a:p>
          <a:p>
            <a:r>
              <a:rPr lang="vi-VN" b="1" dirty="0">
                <a:latin typeface="Myriad Pro"/>
              </a:rPr>
              <a:t>Gamification</a:t>
            </a:r>
            <a:r>
              <a:rPr lang="vi-VN" dirty="0">
                <a:latin typeface="Myriad Pro"/>
              </a:rPr>
              <a:t>:</a:t>
            </a:r>
            <a:endParaRPr lang="en-US" dirty="0">
              <a:latin typeface="Myriad Pro"/>
            </a:endParaRPr>
          </a:p>
          <a:p>
            <a:r>
              <a:rPr lang="en-US" b="1" dirty="0">
                <a:latin typeface="Myriad Pro"/>
              </a:rPr>
              <a:t>         </a:t>
            </a:r>
            <a:r>
              <a:rPr lang="en-US" dirty="0" err="1">
                <a:latin typeface="Myriad Pro"/>
              </a:rPr>
              <a:t>Chuỗi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ngày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ghi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thu</a:t>
            </a:r>
            <a:r>
              <a:rPr lang="en-US" dirty="0">
                <a:latin typeface="Myriad Pro"/>
              </a:rPr>
              <a:t> chi: </a:t>
            </a:r>
            <a:r>
              <a:rPr lang="en-US" dirty="0" err="1">
                <a:latin typeface="Myriad Pro"/>
              </a:rPr>
              <a:t>Duy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trì</a:t>
            </a:r>
            <a:r>
              <a:rPr lang="en-US" dirty="0">
                <a:latin typeface="Myriad Pro"/>
              </a:rPr>
              <a:t> streak (VD: “7 </a:t>
            </a:r>
            <a:r>
              <a:rPr lang="en-US" dirty="0" err="1">
                <a:latin typeface="Myriad Pro"/>
              </a:rPr>
              <a:t>ngày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liên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tục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ghi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chép</a:t>
            </a:r>
            <a:r>
              <a:rPr lang="en-US" dirty="0">
                <a:latin typeface="Myriad Pro"/>
              </a:rPr>
              <a:t>!”), </a:t>
            </a:r>
            <a:r>
              <a:rPr lang="en-US" dirty="0" err="1">
                <a:latin typeface="Myriad Pro"/>
              </a:rPr>
              <a:t>huy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hiệu</a:t>
            </a:r>
            <a:r>
              <a:rPr lang="en-US" dirty="0">
                <a:latin typeface="Myriad Pro"/>
              </a:rPr>
              <a:t> “</a:t>
            </a:r>
            <a:r>
              <a:rPr lang="en-US" dirty="0" err="1">
                <a:latin typeface="Myriad Pro"/>
              </a:rPr>
              <a:t>Lửa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tiết</a:t>
            </a:r>
            <a:r>
              <a:rPr lang="en-US" dirty="0">
                <a:latin typeface="Myriad Pro"/>
              </a:rPr>
              <a:t> </a:t>
            </a:r>
            <a:r>
              <a:rPr lang="en-US" dirty="0" err="1">
                <a:latin typeface="Myriad Pro"/>
              </a:rPr>
              <a:t>kiệm</a:t>
            </a:r>
            <a:r>
              <a:rPr lang="en-US" dirty="0">
                <a:latin typeface="Myriad Pro"/>
              </a:rPr>
              <a:t>”</a:t>
            </a:r>
            <a:endParaRPr lang="vi-VN" dirty="0">
              <a:latin typeface="Myriad Pro"/>
            </a:endParaRPr>
          </a:p>
          <a:p>
            <a:r>
              <a:rPr lang="vi-VN" b="1" dirty="0">
                <a:latin typeface="Myriad Pro"/>
              </a:rPr>
              <a:t>Khác biệt</a:t>
            </a:r>
            <a:r>
              <a:rPr lang="vi-VN" dirty="0">
                <a:latin typeface="Myriad Pro"/>
              </a:rPr>
              <a:t>:</a:t>
            </a:r>
          </a:p>
          <a:p>
            <a:pPr lvl="1"/>
            <a:r>
              <a:rPr lang="en-US" dirty="0">
                <a:latin typeface="Myriad Pro"/>
              </a:rPr>
              <a:t>H</a:t>
            </a:r>
            <a:r>
              <a:rPr lang="vi-VN" dirty="0">
                <a:latin typeface="Myriad Pro"/>
              </a:rPr>
              <a:t>ỗ trợ chi tiêu Tết/lễ hội.</a:t>
            </a:r>
          </a:p>
          <a:p>
            <a:pPr lvl="1"/>
            <a:r>
              <a:rPr lang="vi-VN" dirty="0">
                <a:latin typeface="Myriad Pro"/>
              </a:rPr>
              <a:t>Đơn giản hơn MoneyLover, phù hợp người mới.</a:t>
            </a:r>
          </a:p>
          <a:p>
            <a:r>
              <a:rPr lang="vi-VN" b="1" dirty="0">
                <a:latin typeface="Myriad Pro"/>
              </a:rPr>
              <a:t>KPI</a:t>
            </a:r>
            <a:r>
              <a:rPr lang="vi-VN" dirty="0">
                <a:latin typeface="Myriad Pro"/>
              </a:rPr>
              <a:t>:</a:t>
            </a:r>
          </a:p>
          <a:p>
            <a:pPr lvl="1"/>
            <a:r>
              <a:rPr lang="vi-VN" dirty="0">
                <a:latin typeface="Myriad Pro"/>
              </a:rPr>
              <a:t>80% người dùng sử dụng trợ lý AI ít nhất 1 lần/tuần.</a:t>
            </a:r>
            <a:endParaRPr lang="en-US" dirty="0">
              <a:latin typeface="Myriad Pro"/>
            </a:endParaRPr>
          </a:p>
          <a:p>
            <a:pPr lvl="1"/>
            <a:r>
              <a:rPr lang="vi-VN" dirty="0">
                <a:latin typeface="Myriad Pro"/>
              </a:rPr>
              <a:t>60% người dùng duy trì streak ≥3 ngày.</a:t>
            </a:r>
          </a:p>
        </p:txBody>
      </p:sp>
    </p:spTree>
    <p:extLst>
      <p:ext uri="{BB962C8B-B14F-4D97-AF65-F5344CB8AC3E}">
        <p14:creationId xmlns:p14="http://schemas.microsoft.com/office/powerpoint/2010/main" val="406420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1441</Words>
  <Application>Microsoft Office PowerPoint</Application>
  <PresentationFormat>Widescreen</PresentationFormat>
  <Paragraphs>244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Myriad Pro</vt:lpstr>
      <vt:lpstr>Myriad Pro (Headings)</vt:lpstr>
      <vt:lpstr>Symbol</vt:lpstr>
      <vt:lpstr>Times New Roman</vt:lpstr>
      <vt:lpstr>Office Theme</vt:lpstr>
      <vt:lpstr>PowerPoint Presentation</vt:lpstr>
      <vt:lpstr>Nội dung trình bày</vt:lpstr>
      <vt:lpstr>1. TỔNG QUAN</vt:lpstr>
      <vt:lpstr>1. TỔNG QUAN</vt:lpstr>
      <vt:lpstr>1. TỔNG QUAN</vt:lpstr>
      <vt:lpstr>Nội dung trình bày</vt:lpstr>
      <vt:lpstr>Nội dung trình bày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  <vt:lpstr>3. PHÂN TÍCH HỆ THỐNG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Thị Mỹ Liên</dc:creator>
  <cp:lastModifiedBy>Nguyễn Thị Mỹ Liên</cp:lastModifiedBy>
  <cp:revision>16</cp:revision>
  <dcterms:created xsi:type="dcterms:W3CDTF">2025-05-07T04:05:27Z</dcterms:created>
  <dcterms:modified xsi:type="dcterms:W3CDTF">2025-05-14T04:06:10Z</dcterms:modified>
</cp:coreProperties>
</file>